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996" r:id="rId1"/>
  </p:sldMasterIdLst>
  <p:notesMasterIdLst>
    <p:notesMasterId r:id="rId23"/>
  </p:notesMasterIdLst>
  <p:handoutMasterIdLst>
    <p:handoutMasterId r:id="rId24"/>
  </p:handoutMasterIdLst>
  <p:sldIdLst>
    <p:sldId id="256" r:id="rId2"/>
    <p:sldId id="298" r:id="rId3"/>
    <p:sldId id="300" r:id="rId4"/>
    <p:sldId id="299" r:id="rId5"/>
    <p:sldId id="302" r:id="rId6"/>
    <p:sldId id="301" r:id="rId7"/>
    <p:sldId id="303" r:id="rId8"/>
    <p:sldId id="304" r:id="rId9"/>
    <p:sldId id="305" r:id="rId10"/>
    <p:sldId id="306" r:id="rId11"/>
    <p:sldId id="307" r:id="rId12"/>
    <p:sldId id="308" r:id="rId13"/>
    <p:sldId id="316" r:id="rId14"/>
    <p:sldId id="309" r:id="rId15"/>
    <p:sldId id="310" r:id="rId16"/>
    <p:sldId id="315" r:id="rId17"/>
    <p:sldId id="311" r:id="rId18"/>
    <p:sldId id="312" r:id="rId19"/>
    <p:sldId id="313" r:id="rId20"/>
    <p:sldId id="314" r:id="rId21"/>
    <p:sldId id="278" r:id="rId2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AF9FC"/>
    <a:srgbClr val="D0F0F8"/>
    <a:srgbClr val="DBF3F9"/>
    <a:srgbClr val="3A3A3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Светлый стиль 3 -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84" autoAdjust="0"/>
  </p:normalViewPr>
  <p:slideViewPr>
    <p:cSldViewPr>
      <p:cViewPr>
        <p:scale>
          <a:sx n="82" d="100"/>
          <a:sy n="82" d="100"/>
        </p:scale>
        <p:origin x="-1026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577E792-B931-44DE-817C-999845C1F1E3}" type="datetimeFigureOut">
              <a:rPr lang="ru-RU" smtClean="0"/>
              <a:t>27.09.2018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6A4C08F-F85E-4B88-89B5-594962464241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7084939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6DD89B0-3E5B-482B-AFCE-F422C05357CD}" type="datetimeFigureOut">
              <a:rPr lang="ru-RU" smtClean="0"/>
              <a:t>27.09.2018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52B747E-CFAE-46B1-9B9C-9EAC47857D8C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642774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2B747E-CFAE-46B1-9B9C-9EAC47857D8C}" type="slidenum">
              <a:rPr lang="ru-RU" smtClean="0"/>
              <a:t>1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3418174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2B747E-CFAE-46B1-9B9C-9EAC47857D8C}" type="slidenum">
              <a:rPr lang="ru-RU" smtClean="0"/>
              <a:t>7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714463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sz="1800" dirty="0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3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4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 sz="1800" dirty="0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 sz="1800" dirty="0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 sz="1800" dirty="0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09BE8DCF-675B-4A42-BD83-8A08EC89E702}" type="datetime1">
              <a:rPr lang="ru-RU" smtClean="0"/>
              <a:t>27.09.2018</a:t>
            </a:fld>
            <a:endParaRPr lang="ru-RU" dirty="0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ru-RU" dirty="0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31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87B45D1-1ACB-44F6-AC2F-20BC3E60EE93}" type="datetime1">
              <a:rPr lang="ru-RU" smtClean="0"/>
              <a:t>27.09.2018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2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D4E16B3-8BF4-4BAD-BF3A-B1346724501D}" type="datetime1">
              <a:rPr lang="ru-RU" smtClean="0"/>
              <a:t>27.09.2018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B181BE9-31D5-4743-B1AA-18D55D259BE3}" type="datetime1">
              <a:rPr lang="ru-RU" smtClean="0"/>
              <a:t>27.09.2018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622CA36-9B65-49CD-BEA9-1AB68E498935}" type="datetime1">
              <a:rPr lang="ru-RU" smtClean="0"/>
              <a:t>27.09.2018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 sz="1800" dirty="0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 sz="1800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48133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48133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A25A1CC-92A6-41DC-8588-F8429DAE7DF0}" type="datetime1">
              <a:rPr lang="ru-RU" smtClean="0"/>
              <a:t>27.09.2018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7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1444296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6" y="1444296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A83C8A1-6744-445E-861F-AC7D5D2009A2}" type="datetime1">
              <a:rPr lang="ru-RU" smtClean="0"/>
              <a:t>27.09.2018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9DCD129-06DA-42EB-81AA-124D75F65D37}" type="datetime1">
              <a:rPr lang="ru-RU" smtClean="0"/>
              <a:t>27.09.2018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8BC42D3-653D-4B09-9CA2-201AF205FE74}" type="datetime1">
              <a:rPr lang="ru-RU" smtClean="0"/>
              <a:t>27.09.2018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400" b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extLst/>
          </a:lstStyle>
          <a:p>
            <a:endParaRPr lang="ru-RU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5F34DEE3-A9F6-41BD-A739-BED120F1F92B}" type="datetime1">
              <a:rPr lang="ru-RU" smtClean="0"/>
              <a:t>27.09.2018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dirty="0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9D231EDA-09B6-485C-8F7E-F6994BC765F9}" type="datetime1">
              <a:rPr lang="ru-RU" smtClean="0"/>
              <a:t>27.09.2018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3" y="6407946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1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sz="1800" dirty="0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sz="1800" dirty="0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 sz="1800" dirty="0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40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 sz="1800" dirty="0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 sz="1800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sz="1800" dirty="0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sz="1800" dirty="0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 sz="1800" dirty="0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40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30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0BBE29AE-C098-40FC-ACCA-40542E1A13F5}" type="datetime1">
              <a:rPr lang="ru-RU" smtClean="0"/>
              <a:t>27.09.2018</a:t>
            </a:fld>
            <a:endParaRPr lang="ru-RU" dirty="0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3" y="6407946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ru-RU" dirty="0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6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97" r:id="rId1"/>
    <p:sldLayoutId id="2147483998" r:id="rId2"/>
    <p:sldLayoutId id="2147483999" r:id="rId3"/>
    <p:sldLayoutId id="2147484000" r:id="rId4"/>
    <p:sldLayoutId id="2147484001" r:id="rId5"/>
    <p:sldLayoutId id="2147484002" r:id="rId6"/>
    <p:sldLayoutId id="2147484003" r:id="rId7"/>
    <p:sldLayoutId id="2147484004" r:id="rId8"/>
    <p:sldLayoutId id="2147484005" r:id="rId9"/>
    <p:sldLayoutId id="2147484006" r:id="rId10"/>
    <p:sldLayoutId id="2147484007" r:id="rId11"/>
  </p:sldLayoutIdLst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hf hdr="0" ftr="0" dt="0"/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gosnadzor.ru/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2843811" y="274638"/>
            <a:ext cx="5760639" cy="1143000"/>
          </a:xfrm>
        </p:spPr>
        <p:txBody>
          <a:bodyPr anchor="t">
            <a:normAutofit fontScale="90000"/>
          </a:bodyPr>
          <a:lstStyle/>
          <a:p>
            <a:pPr algn="ctr"/>
            <a:r>
              <a:rPr lang="ru-RU" sz="3100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Федеральная служба по экологическому, технологическому и атомному надзору</a:t>
            </a:r>
            <a:r>
              <a:rPr lang="ru-RU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24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2200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Уральское МТУ по надзору за ЯРБ Ростехнадзора</a:t>
            </a:r>
            <a:r>
              <a:rPr lang="ru-RU" sz="24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endParaRPr lang="ru-RU" sz="24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7" name="Picture 3" descr="C:\Users\N.Asatova\Desktop\Герб цветной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16633"/>
            <a:ext cx="2726606" cy="30963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971600" y="3429000"/>
            <a:ext cx="7992888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>
                <a:latin typeface="Times New Roman" pitchFamily="18" charset="0"/>
                <a:cs typeface="Times New Roman" pitchFamily="18" charset="0"/>
              </a:rPr>
              <a:t>Соблюдение обязательных требований при осуществлении деятельности в области использования атомной энергии</a:t>
            </a:r>
            <a:endParaRPr lang="ru-RU" sz="3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483768" y="6193304"/>
            <a:ext cx="4572000" cy="707886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г. Екатеринбург </a:t>
            </a:r>
          </a:p>
          <a:p>
            <a:pPr algn="ctr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2018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Номер слайда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z="1200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pPr/>
              <a:t>1</a:t>
            </a:fld>
            <a:endParaRPr lang="ru-RU" sz="12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619179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530621"/>
          </a:xfrm>
        </p:spPr>
        <p:txBody>
          <a:bodyPr/>
          <a:lstStyle/>
          <a:p>
            <a:pPr marL="0" lvl="4" indent="0" algn="just"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3. Приказ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Ростехнадзора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от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02.03.2018 № 93 «Об утверждении Федеральных норм и правил в области использования атомной энергии «Правила устройства и безопасной эксплуатации сосудов, работающих под избыточным давлением, для объектов использования атомной энергии» (зарегистрирован Минюстом России 02.04.2018, регистрационный № 50584), НП-044-18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0" lvl="4" indent="0" algn="just">
              <a:buNone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0" lvl="4" indent="0" algn="just"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Приказ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Ростехнадзора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от 02.03.2018 № 94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«Об утверждении Федеральных норм и правил в области использования атомной энергии «Правила устройства и безопасной эксплуатации трубопроводов пара и горячей воды для объектов использования атомной энергии» (зарегистрирован Минюстом России 02.04.2018, регистрационный № 50583), НП-045-18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0" lvl="4" indent="0" algn="just">
              <a:buNone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0" lvl="4" indent="0" algn="just">
              <a:buNone/>
            </a:pPr>
            <a:r>
              <a:rPr lang="ru-RU" b="1" dirty="0">
                <a:latin typeface="Times New Roman" pitchFamily="18" charset="0"/>
                <a:cs typeface="Times New Roman" pitchFamily="18" charset="0"/>
              </a:rPr>
              <a:t>5. Приказ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Ростехнадзора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от 19.03.2018 № 113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«Об утверждении Федеральных норм и правил в области использования атомной энергии «Правила устройства и безопасной эксплуатации паровых и водогрейных котлов для объектов использования атомной энергии» (зарегистрирован Минюстом России 11.04.2018, регистрационный № 50707), НП-046-18;</a:t>
            </a:r>
          </a:p>
          <a:p>
            <a:pPr marL="0" lvl="4" indent="0" algn="just">
              <a:buNone/>
            </a:pPr>
            <a:endParaRPr lang="ru-RU" b="1" dirty="0">
              <a:latin typeface="Times New Roman" pitchFamily="18" charset="0"/>
              <a:cs typeface="Times New Roman" pitchFamily="18" charset="0"/>
            </a:endParaRPr>
          </a:p>
          <a:p>
            <a:pPr marL="109728" indent="0">
              <a:buNone/>
            </a:pPr>
            <a:endParaRPr lang="ru-RU" dirty="0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10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344788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458613"/>
          </a:xfrm>
        </p:spPr>
        <p:txBody>
          <a:bodyPr>
            <a:normAutofit lnSpcReduction="10000"/>
          </a:bodyPr>
          <a:lstStyle/>
          <a:p>
            <a:pPr marL="0" lvl="4" indent="0" algn="just">
              <a:lnSpc>
                <a:spcPct val="150000"/>
              </a:lnSpc>
              <a:buNone/>
            </a:pP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    6. Приказ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Ростехнадзора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от 05.04.2018 № 162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«Об утверждении Федеральных норм и правил в области использования атомной энергии «Основные требования к продлению срока эксплуатации блока атомной станции» (зарегистрирован Минюстом России 04.05.2018, регистрационный № 50977), НП-017-18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0" lvl="4">
              <a:lnSpc>
                <a:spcPct val="150000"/>
              </a:lnSpc>
            </a:pP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pPr marL="0" lvl="4" indent="0" algn="just">
              <a:lnSpc>
                <a:spcPct val="150000"/>
              </a:lnSpc>
              <a:buNone/>
            </a:pP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    7. Приказ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Ростехнадзора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от 27.06.2018 № 278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«Об утверждении Федеральных норм и правил в области использования атомной энергии «Требования к планированию мероприятий по действиям и защите персонала при ядерных и радиационных авариях на судах и других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плавсредствах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с ядерными реакторами» (зарегистрирован Минюстом России 03.09.2018, регистрационный № 52051), НП-079-18.</a:t>
            </a:r>
          </a:p>
          <a:p>
            <a:pPr marL="109728" indent="0">
              <a:buNone/>
            </a:pPr>
            <a:endParaRPr lang="ru-RU" dirty="0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11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153303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109728" indent="0" algn="just">
              <a:lnSpc>
                <a:spcPct val="150000"/>
              </a:lnSpc>
              <a:buNone/>
            </a:pP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Приказ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Ростехнадзора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от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05.04.2018 № 163 «О внесении изменений в Федеральные нормы и правила в области использования атомной энергии «Правила оценки соответствия продукции, для которой устанавливаются требования, связанные с обеспечением безопасности в области использования атомной энергии, а также процессов ее проектирования (включая изыскания), производства, строительства, монтажа, наладки, эксплуатации, хранения, перевозки, реализации, утилизации и захоронения», утвержденные приказом Федеральной службы по экологическому, технологическому и атомному надзору от 6 февраля 2018 г. № 52»</a:t>
            </a:r>
            <a:endParaRPr lang="ru-RU" sz="2000" b="1" dirty="0" smtClean="0">
              <a:latin typeface="Times New Roman" pitchFamily="18" charset="0"/>
              <a:cs typeface="Times New Roman" pitchFamily="18" charset="0"/>
            </a:endParaRPr>
          </a:p>
          <a:p>
            <a:pPr marL="566928" indent="-457200">
              <a:buAutoNum type="arabicPeriod"/>
            </a:pP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12</a:t>
            </a:fld>
            <a:endParaRPr lang="ru-RU" dirty="0"/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57200" y="548680"/>
            <a:ext cx="8229600" cy="86895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700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2.5. Внесены изменения в следующие федеральные нормы и правила в области использования атомной энергии:</a:t>
            </a:r>
            <a:r>
              <a:rPr lang="ru-RU" dirty="0">
                <a:effectLst/>
              </a:rPr>
              <a:t/>
            </a:r>
            <a:br>
              <a:rPr lang="ru-RU" dirty="0">
                <a:effectLst/>
              </a:rPr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250029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242589"/>
          </a:xfrm>
        </p:spPr>
        <p:txBody>
          <a:bodyPr>
            <a:normAutofit fontScale="85000" lnSpcReduction="10000"/>
          </a:bodyPr>
          <a:lstStyle/>
          <a:p>
            <a:pPr marL="109728" indent="0" algn="just">
              <a:lnSpc>
                <a:spcPct val="150000"/>
              </a:lnSpc>
              <a:buNone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Указанными изменениями:</a:t>
            </a:r>
          </a:p>
          <a:p>
            <a:pPr marL="109728" indent="0" algn="just">
              <a:lnSpc>
                <a:spcPct val="150000"/>
              </a:lnSpc>
              <a:buNone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    - приведены в соответствие значения давлений и температуры;</a:t>
            </a:r>
          </a:p>
          <a:p>
            <a:pPr marL="109728" indent="0" algn="just">
              <a:lnSpc>
                <a:spcPct val="150000"/>
              </a:lnSpc>
              <a:buNone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    - приведена ссылка на Перечень продукции, которая подлежит обязательной сертификации;</a:t>
            </a:r>
          </a:p>
          <a:p>
            <a:pPr marL="109728" indent="0" algn="just">
              <a:lnSpc>
                <a:spcPct val="150000"/>
              </a:lnSpc>
              <a:buNone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    - включены ГОСТы, применяемые при проведении аттестационных испытаний;</a:t>
            </a:r>
          </a:p>
          <a:p>
            <a:pPr marL="109728" indent="0" algn="just">
              <a:lnSpc>
                <a:spcPct val="150000"/>
              </a:lnSpc>
              <a:buNone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    - приведен ГОСТ, устанавливающий требования к порядку подтверждения компетентности персонала, выполняющего работы по неразрушающему и разрушающему контролям металла;</a:t>
            </a:r>
          </a:p>
          <a:p>
            <a:pPr marL="109728" indent="0" algn="just">
              <a:lnSpc>
                <a:spcPct val="150000"/>
              </a:lnSpc>
              <a:buNone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   - уточнены требования по регистрации оборудования и трубопроводов.</a:t>
            </a:r>
            <a:endParaRPr lang="ru-RU" sz="2400" dirty="0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13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835042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5674637"/>
          </a:xfrm>
        </p:spPr>
        <p:txBody>
          <a:bodyPr>
            <a:normAutofit fontScale="92500"/>
          </a:bodyPr>
          <a:lstStyle/>
          <a:p>
            <a:pPr marL="109728" indent="0" algn="just">
              <a:buNone/>
            </a:pPr>
            <a:r>
              <a:rPr lang="ru-RU" sz="2000" b="1" smtClean="0">
                <a:latin typeface="Times New Roman" pitchFamily="18" charset="0"/>
                <a:cs typeface="Times New Roman" pitchFamily="18" charset="0"/>
              </a:rPr>
              <a:t>     2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. Приказ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Ростехнадзора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от 10.07.2018 № 293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«О внесении изменений в федеральные нормы и правила в области использования атомной энергии «Общие положения обеспечения безопасности радиационных источников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».</a:t>
            </a:r>
          </a:p>
          <a:p>
            <a:pPr marL="109728" indent="0" algn="just"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  </a:t>
            </a:r>
          </a:p>
          <a:p>
            <a:pPr marL="109728" indent="0" algn="just">
              <a:lnSpc>
                <a:spcPct val="120000"/>
              </a:lnSpc>
              <a:buNone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ru-RU" sz="2100" dirty="0">
                <a:latin typeface="Times New Roman" pitchFamily="18" charset="0"/>
                <a:cs typeface="Times New Roman" pitchFamily="18" charset="0"/>
              </a:rPr>
              <a:t>Указанные </a:t>
            </a:r>
            <a:r>
              <a:rPr lang="ru-RU" sz="2100" dirty="0">
                <a:latin typeface="Times New Roman" pitchFamily="18" charset="0"/>
                <a:cs typeface="Times New Roman" pitchFamily="18" charset="0"/>
              </a:rPr>
              <a:t>изменения устанавливают порядок продления срока эксплуатации сверх назначенного срока эксплуатации радиационных источников (РИ) и закрытых радиационных источников (ЗРИ):</a:t>
            </a:r>
          </a:p>
          <a:p>
            <a:pPr marL="109728" indent="0" algn="just">
              <a:lnSpc>
                <a:spcPct val="120000"/>
              </a:lnSpc>
              <a:buNone/>
            </a:pPr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    - </a:t>
            </a:r>
            <a:r>
              <a:rPr lang="ru-RU" sz="2100" dirty="0">
                <a:latin typeface="Times New Roman" pitchFamily="18" charset="0"/>
                <a:cs typeface="Times New Roman" pitchFamily="18" charset="0"/>
              </a:rPr>
              <a:t>Продление срока эксплуатации сверх назначенного (проектного) или дополнительного срока эксплуатации РИ осуществляется в соответствии с требованиями федеральных норм и правил в области использования атомной энергии;</a:t>
            </a:r>
          </a:p>
          <a:p>
            <a:pPr marL="109728" indent="0" algn="just">
              <a:lnSpc>
                <a:spcPct val="120000"/>
              </a:lnSpc>
              <a:buNone/>
            </a:pPr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     - </a:t>
            </a:r>
            <a:r>
              <a:rPr lang="ru-RU" sz="2100" dirty="0">
                <a:latin typeface="Times New Roman" pitchFamily="18" charset="0"/>
                <a:cs typeface="Times New Roman" pitchFamily="18" charset="0"/>
              </a:rPr>
              <a:t>Продление срока эксплуатации сверх назначенного срока службы или дополнительного срока эксплуатации ЗРИ осуществляется до истечения назначенного срока службы или дополнительного срока эксплуатации в соответствии с требованиями федеральных норм и правил в области использования атомной энергии.</a:t>
            </a:r>
            <a:endParaRPr lang="ru-RU" sz="21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14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737888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 algn="just">
              <a:lnSpc>
                <a:spcPct val="150000"/>
              </a:lnSpc>
              <a:buNone/>
            </a:pP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1. Приказ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Ростехнадзора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от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24.10.2017 № 444 «О внесении изменений в Административный регламент предоставления Федеральной службой по экологическому, технологическому и атомному надзору государственной услуги по лицензированию деятельности в области использования атомной энергии, утвержденный приказом Федеральной службы по экологическому, технологическому и атомному надзору от 8 октября 2014 г. №453» (зарегистрирован Минюстом России 30.11.2017, регистрационный № 49051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);</a:t>
            </a:r>
          </a:p>
          <a:p>
            <a:pPr marL="566928" indent="-457200">
              <a:buAutoNum type="arabicPeriod"/>
            </a:pP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pPr marL="109728" indent="0">
              <a:buNone/>
            </a:pPr>
            <a:endParaRPr lang="ru-RU" dirty="0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15</a:t>
            </a:fld>
            <a:endParaRPr lang="ru-RU" dirty="0"/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57200" y="476672"/>
            <a:ext cx="8229600" cy="940966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100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2.6. Внесены изменения в следующие административные регламенты:</a:t>
            </a:r>
            <a:r>
              <a:rPr lang="ru-RU" dirty="0">
                <a:effectLst/>
              </a:rPr>
              <a:t/>
            </a:r>
            <a:br>
              <a:rPr lang="ru-RU" dirty="0">
                <a:effectLst/>
              </a:rPr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20293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760640"/>
          </a:xfrm>
        </p:spPr>
        <p:txBody>
          <a:bodyPr>
            <a:normAutofit fontScale="55000" lnSpcReduction="20000"/>
          </a:bodyPr>
          <a:lstStyle/>
          <a:p>
            <a:pPr marL="109728" indent="0" algn="just">
              <a:lnSpc>
                <a:spcPct val="120000"/>
              </a:lnSpc>
              <a:buNone/>
            </a:pP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    а</a:t>
            </a:r>
            <a:r>
              <a:rPr lang="ru-RU" sz="2900" dirty="0">
                <a:latin typeface="Times New Roman" pitchFamily="18" charset="0"/>
                <a:cs typeface="Times New Roman" pitchFamily="18" charset="0"/>
              </a:rPr>
              <a:t>) Внесены изменения, касающиеся разграничения полномочий 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при предоставлении </a:t>
            </a:r>
            <a:r>
              <a:rPr lang="ru-RU" sz="2900" dirty="0">
                <a:latin typeface="Times New Roman" pitchFamily="18" charset="0"/>
                <a:cs typeface="Times New Roman" pitchFamily="18" charset="0"/>
              </a:rPr>
              <a:t>государственной услуги по лицензированию между центральным аппаратом </a:t>
            </a:r>
            <a:r>
              <a:rPr lang="ru-RU" sz="2900" dirty="0" err="1">
                <a:latin typeface="Times New Roman" pitchFamily="18" charset="0"/>
                <a:cs typeface="Times New Roman" pitchFamily="18" charset="0"/>
              </a:rPr>
              <a:t>Ростехнадзора</a:t>
            </a:r>
            <a:r>
              <a:rPr lang="ru-RU" sz="2900" dirty="0">
                <a:latin typeface="Times New Roman" pitchFamily="18" charset="0"/>
                <a:cs typeface="Times New Roman" pitchFamily="18" charset="0"/>
              </a:rPr>
              <a:t> и его территориальными 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органами;</a:t>
            </a:r>
          </a:p>
          <a:p>
            <a:pPr marL="109728" indent="0" algn="just">
              <a:lnSpc>
                <a:spcPct val="120000"/>
              </a:lnSpc>
              <a:buNone/>
            </a:pP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    б</a:t>
            </a:r>
            <a:r>
              <a:rPr lang="ru-RU" sz="2900" dirty="0">
                <a:latin typeface="Times New Roman" pitchFamily="18" charset="0"/>
                <a:cs typeface="Times New Roman" pitchFamily="18" charset="0"/>
              </a:rPr>
              <a:t>) Пункт 47 регламента дополнен абзацем следующего содержания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: «</a:t>
            </a:r>
            <a:r>
              <a:rPr lang="ru-RU" sz="2900" dirty="0">
                <a:latin typeface="Times New Roman" pitchFamily="18" charset="0"/>
                <a:cs typeface="Times New Roman" pitchFamily="18" charset="0"/>
              </a:rPr>
              <a:t>В случае поступления заявления о предоставлении лицензии и прилагаемых к нему документов с нарушением разграничения полномочий при предоставлении государственной услуги по лицензированию в области использования атомной энергии между центральным аппаратом </a:t>
            </a:r>
            <a:r>
              <a:rPr lang="ru-RU" sz="2900" dirty="0" err="1">
                <a:latin typeface="Times New Roman" pitchFamily="18" charset="0"/>
                <a:cs typeface="Times New Roman" pitchFamily="18" charset="0"/>
              </a:rPr>
              <a:t>Ростехнадзора</a:t>
            </a:r>
            <a:r>
              <a:rPr lang="ru-RU" sz="2900" dirty="0">
                <a:latin typeface="Times New Roman" pitchFamily="18" charset="0"/>
                <a:cs typeface="Times New Roman" pitchFamily="18" charset="0"/>
              </a:rPr>
              <a:t> и МТУ </a:t>
            </a:r>
            <a:r>
              <a:rPr lang="ru-RU" sz="2900" dirty="0" err="1">
                <a:latin typeface="Times New Roman" pitchFamily="18" charset="0"/>
                <a:cs typeface="Times New Roman" pitchFamily="18" charset="0"/>
              </a:rPr>
              <a:t>Ростехнадзора</a:t>
            </a:r>
            <a:r>
              <a:rPr lang="ru-RU" sz="2900" dirty="0">
                <a:latin typeface="Times New Roman" pitchFamily="18" charset="0"/>
                <a:cs typeface="Times New Roman" pitchFamily="18" charset="0"/>
              </a:rPr>
              <a:t>, такое заявление и прилагаемые к нему документы направляются в течение 5 рабочих дней с даты 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регистрации;</a:t>
            </a:r>
          </a:p>
          <a:p>
            <a:pPr marL="109728" indent="0" algn="just">
              <a:lnSpc>
                <a:spcPct val="120000"/>
              </a:lnSpc>
              <a:buNone/>
            </a:pP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    в</a:t>
            </a:r>
            <a:r>
              <a:rPr lang="ru-RU" sz="2900" dirty="0">
                <a:latin typeface="Times New Roman" pitchFamily="18" charset="0"/>
                <a:cs typeface="Times New Roman" pitchFamily="18" charset="0"/>
              </a:rPr>
              <a:t>) Пункт 56 регламента дополнен абзацем следующего содержания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: «</a:t>
            </a:r>
            <a:r>
              <a:rPr lang="ru-RU" sz="2900" dirty="0">
                <a:latin typeface="Times New Roman" pitchFamily="18" charset="0"/>
                <a:cs typeface="Times New Roman" pitchFamily="18" charset="0"/>
              </a:rPr>
              <a:t>При рассмотрении документов, представленных для получения лицензии, до утверждения экспертного заключения по инициативе соискателя лицензии могут быть представлены дополнительные документы, касающиеся обеспечения безопасности объекта использования атомной энергии и (или) лицензируемого вида деятельности в адрес лицензирующего органа. На основании представленных дополнительных документов лицензирующий орган вносит соответствующие изменения в задание на проведение экспертизы (экспертизы обоснования безопасности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)»;</a:t>
            </a:r>
          </a:p>
          <a:p>
            <a:pPr marL="109728" indent="0">
              <a:lnSpc>
                <a:spcPct val="120000"/>
              </a:lnSpc>
              <a:buNone/>
            </a:pP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    г</a:t>
            </a:r>
            <a:r>
              <a:rPr lang="ru-RU" sz="2900" dirty="0">
                <a:latin typeface="Times New Roman" pitchFamily="18" charset="0"/>
                <a:cs typeface="Times New Roman" pitchFamily="18" charset="0"/>
              </a:rPr>
              <a:t>) Изменен раздел регламента «Предоставление переоформленной 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лицензии»;</a:t>
            </a:r>
          </a:p>
          <a:p>
            <a:pPr marL="109728" indent="0" algn="just">
              <a:lnSpc>
                <a:spcPct val="120000"/>
              </a:lnSpc>
              <a:buNone/>
            </a:pP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    д</a:t>
            </a:r>
            <a:r>
              <a:rPr lang="ru-RU" sz="2900" dirty="0">
                <a:latin typeface="Times New Roman" pitchFamily="18" charset="0"/>
                <a:cs typeface="Times New Roman" pitchFamily="18" charset="0"/>
              </a:rPr>
              <a:t>) Изменен раздел регламента «Рассмотрение документов, представляемых для внесения изменения в условия действия лицензии (УДЛ</a:t>
            </a:r>
            <a:r>
              <a:rPr lang="ru-RU" sz="2900" dirty="0">
                <a:latin typeface="Times New Roman" pitchFamily="18" charset="0"/>
                <a:cs typeface="Times New Roman" pitchFamily="18" charset="0"/>
              </a:rPr>
              <a:t>)»</a:t>
            </a:r>
            <a:r>
              <a:rPr lang="ru-RU" sz="2900" dirty="0">
                <a:latin typeface="Times New Roman" pitchFamily="18" charset="0"/>
                <a:cs typeface="Times New Roman" pitchFamily="18" charset="0"/>
              </a:rPr>
              <a:t> включая проверку достоверности сведений, содержащихся в представленных документах»</a:t>
            </a:r>
            <a:r>
              <a:rPr lang="ru-RU" sz="2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900" dirty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16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961538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109728" indent="0" algn="just">
              <a:lnSpc>
                <a:spcPct val="150000"/>
              </a:lnSpc>
              <a:buNone/>
            </a:pPr>
            <a:r>
              <a:rPr lang="ru-RU" sz="2200" b="1" dirty="0" smtClean="0">
                <a:latin typeface="Times New Roman" pitchFamily="18" charset="0"/>
                <a:cs typeface="Times New Roman" pitchFamily="18" charset="0"/>
              </a:rPr>
              <a:t>     1</a:t>
            </a:r>
            <a:r>
              <a:rPr lang="ru-RU" sz="2200" b="1" dirty="0">
                <a:latin typeface="Times New Roman" pitchFamily="18" charset="0"/>
                <a:cs typeface="Times New Roman" pitchFamily="18" charset="0"/>
              </a:rPr>
              <a:t>. Приказ </a:t>
            </a:r>
            <a:r>
              <a:rPr lang="ru-RU" sz="2200" b="1" dirty="0" err="1">
                <a:latin typeface="Times New Roman" pitchFamily="18" charset="0"/>
                <a:cs typeface="Times New Roman" pitchFamily="18" charset="0"/>
              </a:rPr>
              <a:t>Ростехнадзора</a:t>
            </a:r>
            <a:r>
              <a:rPr lang="ru-RU" sz="2200" b="1" dirty="0">
                <a:latin typeface="Times New Roman" pitchFamily="18" charset="0"/>
                <a:cs typeface="Times New Roman" pitchFamily="18" charset="0"/>
              </a:rPr>
              <a:t> от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18.09.2018 № 448 «Об утверждении Методических рекомендаций по осуществлению надзора за обеспечением радиационной безопасности при эксплуатации гамма-терапевтических аппаратов»</a:t>
            </a:r>
          </a:p>
          <a:p>
            <a:pPr marL="109728" indent="0" algn="just">
              <a:lnSpc>
                <a:spcPct val="150000"/>
              </a:lnSpc>
              <a:buNone/>
            </a:pPr>
            <a:r>
              <a:rPr lang="ru-RU" sz="2200" b="1" dirty="0" smtClean="0">
                <a:latin typeface="Times New Roman" pitchFamily="18" charset="0"/>
                <a:cs typeface="Times New Roman" pitchFamily="18" charset="0"/>
              </a:rPr>
              <a:t>     2</a:t>
            </a:r>
            <a:r>
              <a:rPr lang="ru-RU" sz="2200" b="1" dirty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b="1" dirty="0">
                <a:latin typeface="Times New Roman" pitchFamily="18" charset="0"/>
                <a:cs typeface="Times New Roman" pitchFamily="18" charset="0"/>
              </a:rPr>
              <a:t>Приказ </a:t>
            </a:r>
            <a:r>
              <a:rPr lang="ru-RU" sz="2200" b="1" dirty="0" err="1">
                <a:latin typeface="Times New Roman" pitchFamily="18" charset="0"/>
                <a:cs typeface="Times New Roman" pitchFamily="18" charset="0"/>
              </a:rPr>
              <a:t>Ростехнадзора</a:t>
            </a:r>
            <a:r>
              <a:rPr lang="ru-RU" sz="2200" b="1" dirty="0">
                <a:latin typeface="Times New Roman" pitchFamily="18" charset="0"/>
                <a:cs typeface="Times New Roman" pitchFamily="18" charset="0"/>
              </a:rPr>
              <a:t> от 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13.08.2018  № 360 «О признании не подлежащим применению отдельных документов Государственного комитета СССР по надзору за безопасным ведением работ в атомной энергетике и Государственного комитета СССР по надзору за безопасным ведением работ в промышленности и атомной энергетике по вопросам контроля сварных соединений оборудования атомных энергетических установок».</a:t>
            </a:r>
          </a:p>
          <a:p>
            <a:pPr marL="109728" indent="0">
              <a:buNone/>
            </a:pPr>
            <a:endParaRPr lang="ru-RU" dirty="0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17</a:t>
            </a:fld>
            <a:endParaRPr lang="ru-RU" dirty="0"/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1012974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100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2.7. Иные нормативные правовые акты </a:t>
            </a:r>
            <a:r>
              <a:rPr lang="ru-RU" sz="3100" dirty="0" err="1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Ростехнадзора</a:t>
            </a:r>
            <a:r>
              <a:rPr lang="ru-RU" sz="3100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, принятые в 2018 году:</a:t>
            </a:r>
            <a:r>
              <a:rPr lang="ru-RU" dirty="0">
                <a:effectLst/>
              </a:rPr>
              <a:t/>
            </a:r>
            <a:br>
              <a:rPr lang="ru-RU" dirty="0">
                <a:effectLst/>
              </a:rPr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531910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57200" y="1481330"/>
            <a:ext cx="8229600" cy="4683974"/>
          </a:xfrm>
        </p:spPr>
        <p:txBody>
          <a:bodyPr>
            <a:normAutofit/>
          </a:bodyPr>
          <a:lstStyle/>
          <a:p>
            <a:pPr marL="109728" lvl="7" indent="0" algn="just">
              <a:spcBef>
                <a:spcPts val="400"/>
              </a:spcBef>
              <a:buClr>
                <a:schemeClr val="accent1"/>
              </a:buClr>
              <a:buSzPct val="68000"/>
              <a:buNone/>
            </a:pP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     Приказ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1" dirty="0" err="1">
                <a:latin typeface="Times New Roman" pitchFamily="18" charset="0"/>
                <a:cs typeface="Times New Roman" pitchFamily="18" charset="0"/>
              </a:rPr>
              <a:t>Ростехнадзора</a:t>
            </a:r>
            <a:r>
              <a:rPr lang="ru-RU" sz="1800" b="1" dirty="0">
                <a:latin typeface="Times New Roman" pitchFamily="18" charset="0"/>
                <a:cs typeface="Times New Roman" pitchFamily="18" charset="0"/>
              </a:rPr>
              <a:t> от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09.11.2017 № 470 «О внесении изменений в Требования к составу и порядку ведения исполнительной документации при строительстве, реконструкции, капитальном ремонте объектов капитального строительства и требования, предъявляемые к актам освидетельствования работ, конструкций, участков сетей инженерно-технического обеспечения, утвержденные приказом Федеральной службы по экологическому, технологическому и атомному надзору от 26 декабря 2006 г. № 1128» (зарегистрирован 15.02.2018, регистрационный № 50053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pPr marL="109728" lvl="7" indent="0" algn="just">
              <a:spcBef>
                <a:spcPts val="400"/>
              </a:spcBef>
              <a:buClr>
                <a:schemeClr val="accent1"/>
              </a:buClr>
              <a:buSzPct val="68000"/>
              <a:buNone/>
            </a:pP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      Изменениями </a:t>
            </a:r>
            <a:r>
              <a:rPr lang="ru-RU" sz="1800" b="1" dirty="0">
                <a:latin typeface="Times New Roman" pitchFamily="18" charset="0"/>
                <a:cs typeface="Times New Roman" pitchFamily="18" charset="0"/>
              </a:rPr>
              <a:t>уточняется порядок ведения исполнительной документации 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при строительстве, реконструкции, капитальном ремонте объектов капитального строительства, порядок ее предоставления в орган строительного надзора и ее хранения. </a:t>
            </a:r>
            <a:r>
              <a:rPr lang="ru-RU" sz="1800" i="1" dirty="0">
                <a:latin typeface="Times New Roman" pitchFamily="18" charset="0"/>
                <a:cs typeface="Times New Roman" pitchFamily="18" charset="0"/>
              </a:rPr>
              <a:t>Важно отметить, что при оформлении исполнительной документации, лица, осуществляющие </a:t>
            </a:r>
            <a:r>
              <a:rPr lang="ru-RU" sz="1800" i="1" dirty="0" err="1">
                <a:latin typeface="Times New Roman" pitchFamily="18" charset="0"/>
                <a:cs typeface="Times New Roman" pitchFamily="18" charset="0"/>
              </a:rPr>
              <a:t>строитетельный</a:t>
            </a:r>
            <a:r>
              <a:rPr lang="ru-RU" sz="1800" i="1" dirty="0">
                <a:latin typeface="Times New Roman" pitchFamily="18" charset="0"/>
                <a:cs typeface="Times New Roman" pitchFamily="18" charset="0"/>
              </a:rPr>
              <a:t> контроль от организаций (специалисты по организации строительства) должны быть включены в национальный реестр специалистов в области строительства.</a:t>
            </a:r>
            <a:endParaRPr lang="ru-RU" sz="1800" dirty="0">
              <a:latin typeface="Times New Roman" pitchFamily="18" charset="0"/>
              <a:cs typeface="Times New Roman" pitchFamily="18" charset="0"/>
            </a:endParaRPr>
          </a:p>
          <a:p>
            <a:pPr marL="109728" lvl="7" indent="0" algn="just">
              <a:spcBef>
                <a:spcPts val="400"/>
              </a:spcBef>
              <a:buClr>
                <a:schemeClr val="accent1"/>
              </a:buClr>
              <a:buSzPct val="68000"/>
              <a:buNone/>
            </a:pPr>
            <a:endParaRPr lang="ru-RU" sz="1800" dirty="0">
              <a:latin typeface="Times New Roman" pitchFamily="18" charset="0"/>
              <a:cs typeface="Times New Roman" pitchFamily="18" charset="0"/>
            </a:endParaRPr>
          </a:p>
          <a:p>
            <a:pPr marL="109728" indent="0">
              <a:buNone/>
            </a:pPr>
            <a:endParaRPr lang="ru-RU" dirty="0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18</a:t>
            </a:fld>
            <a:endParaRPr lang="ru-RU" dirty="0"/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57200" y="548680"/>
            <a:ext cx="8229600" cy="86895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700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2.8. В 2018 году в Минюсте России прошли государственную регистрацию следующие нормативные правовые акты </a:t>
            </a:r>
            <a:r>
              <a:rPr lang="ru-RU" sz="2700" dirty="0" err="1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Ростехнадзора</a:t>
            </a:r>
            <a:r>
              <a:rPr lang="ru-RU" sz="2700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, принятые в 2017 году:</a:t>
            </a:r>
            <a:r>
              <a:rPr lang="ru-RU" dirty="0">
                <a:effectLst/>
              </a:rPr>
              <a:t/>
            </a:r>
            <a:br>
              <a:rPr lang="ru-RU" dirty="0">
                <a:effectLst/>
              </a:rPr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167902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968552"/>
          </a:xfrm>
        </p:spPr>
        <p:txBody>
          <a:bodyPr>
            <a:normAutofit fontScale="70000" lnSpcReduction="20000"/>
          </a:bodyPr>
          <a:lstStyle/>
          <a:p>
            <a:pPr marL="109728" indent="0" algn="just">
              <a:lnSpc>
                <a:spcPct val="120000"/>
              </a:lnSpc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- РБ-044-18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Рекомендации по разработке вероятностного анализа безопасности уровня 2 для блока атомной станции.</a:t>
            </a:r>
          </a:p>
          <a:p>
            <a:pPr marL="109728" indent="0" algn="just">
              <a:lnSpc>
                <a:spcPct val="120000"/>
              </a:lnSpc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- РБ-141-18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Рекомендации по разработке критериев приемлемости радиоактивных отходов для захоронения при проектировании пунктов приповерхностного захоронения радиоактивных отходов.</a:t>
            </a:r>
          </a:p>
          <a:p>
            <a:pPr marL="109728" indent="0" algn="just">
              <a:lnSpc>
                <a:spcPct val="120000"/>
              </a:lnSpc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- РБ-143-18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Рекомендации по разработке программ обеспечения качества при сооружении объектов использования атомной энергии. </a:t>
            </a:r>
          </a:p>
          <a:p>
            <a:pPr marL="109728" indent="0" algn="just">
              <a:lnSpc>
                <a:spcPct val="120000"/>
              </a:lnSpc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- РБ-144-18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Рекомендации по учету изменений условий эксплуатации систем и элементов остановленного объекта ядерного топливного цикла при определении возможности сокращения объема технического обслуживания и внесению соответствующих изменений в эксплуатационную документацию объектов ядерного топливного цикла.</a:t>
            </a:r>
          </a:p>
          <a:p>
            <a:pPr marL="109728" indent="0" algn="just">
              <a:lnSpc>
                <a:spcPct val="120000"/>
              </a:lnSpc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- РБ-145-18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Мониторинг радиационной нагрузки и определение радиационного ресурса оборудования ВВЭР. </a:t>
            </a:r>
          </a:p>
          <a:p>
            <a:pPr marL="109728" indent="0">
              <a:buNone/>
            </a:pPr>
            <a:endParaRPr lang="ru-RU" dirty="0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19</a:t>
            </a:fld>
            <a:endParaRPr lang="ru-RU" dirty="0"/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57200" y="476672"/>
            <a:ext cx="8229600" cy="576064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700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2.9. Руководства по безопасности, выпущенные </a:t>
            </a:r>
            <a:r>
              <a:rPr lang="ru-RU" sz="2700" dirty="0" err="1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Ростехнадзором</a:t>
            </a:r>
            <a:r>
              <a:rPr lang="ru-RU" sz="2700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в 2018 году.</a:t>
            </a:r>
            <a:r>
              <a:rPr lang="ru-RU" dirty="0">
                <a:effectLst/>
              </a:rPr>
              <a:t/>
            </a:r>
            <a:br>
              <a:rPr lang="ru-RU" dirty="0">
                <a:effectLst/>
              </a:rPr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016549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57200" y="1481330"/>
            <a:ext cx="8229600" cy="5116022"/>
          </a:xfrm>
        </p:spPr>
        <p:txBody>
          <a:bodyPr>
            <a:normAutofit fontScale="92500"/>
          </a:bodyPr>
          <a:lstStyle/>
          <a:p>
            <a:pPr marL="109728" indent="0" algn="just">
              <a:lnSpc>
                <a:spcPct val="150000"/>
              </a:lnSpc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Положение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о разработке и утверждении федеральных норм и правил в области использования атомной энергии, утвержденное постановлением Правительства РФ от 01 декабря 1997 года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№1511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определяет порядок разработки, согласования, утверждения и введения в действие ФНП, а также внесения в них изменений и дополнений.</a:t>
            </a:r>
          </a:p>
          <a:p>
            <a:pPr marL="109728" indent="0" algn="just">
              <a:lnSpc>
                <a:spcPct val="150000"/>
              </a:lnSpc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   Разработка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ФНП и РБ ведется в связи с усовершенствованием нормативно-правовой базы в регулируемой области, а так же в связи с инкорпорацией документов принятых в советское время.</a:t>
            </a: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2</a:t>
            </a:fld>
            <a:endParaRPr lang="ru-RU" dirty="0"/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2800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1. Разработка, внедрение и применение нормативно-правовых актов, используемых в области использования атомной энергии.</a:t>
            </a:r>
            <a:endParaRPr lang="ru-RU" sz="2800" dirty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853069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602629"/>
          </a:xfrm>
        </p:spPr>
        <p:txBody>
          <a:bodyPr>
            <a:normAutofit/>
          </a:bodyPr>
          <a:lstStyle/>
          <a:p>
            <a:pPr marL="109728" indent="0" algn="just">
              <a:buNone/>
            </a:pP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- РБ-146-18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. Рекомендации по переводу пунктов размещения особых радиоактивных отходов в пункты консервации особых радиоактивных отходов и пункты захоронения радиоактивных отходов.</a:t>
            </a:r>
          </a:p>
          <a:p>
            <a:pPr marL="109728" indent="0" algn="just">
              <a:buNone/>
            </a:pP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- РБ-147-18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. Самооценка эксплуатирующей организацией текущего состояния ядерной и радиационной безопасности исследовательской ядерной установки.</a:t>
            </a:r>
          </a:p>
          <a:p>
            <a:pPr marL="109728" indent="0" algn="just">
              <a:buNone/>
            </a:pP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- РБ-148-18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. Рекомендации по организации и проведению административного контроля состояния учета и контроля ядерных материалов.</a:t>
            </a:r>
          </a:p>
          <a:p>
            <a:pPr marL="109728" indent="0" algn="just">
              <a:buNone/>
            </a:pP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- РБ-150-18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. Рекомендации по формированию окончательного перечня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запроектных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аварий, подлежащих учету в проекте атомных станций с реакторами типа ВВЭР.</a:t>
            </a:r>
          </a:p>
          <a:p>
            <a:pPr marL="109728" indent="0" algn="just">
              <a:buNone/>
            </a:pP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- РБ-151-18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. Рекомендации по составу и содержанию инструкции по ликвидации аварий в хранилищах ядерного топлива.</a:t>
            </a:r>
          </a:p>
          <a:p>
            <a:pPr marL="109728" indent="0">
              <a:buNone/>
            </a:pPr>
            <a:endParaRPr lang="ru-RU" dirty="0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20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613065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 idx="4294967295"/>
          </p:nvPr>
        </p:nvSpPr>
        <p:spPr>
          <a:xfrm>
            <a:off x="1029232" y="1700808"/>
            <a:ext cx="7618040" cy="1143000"/>
          </a:xfrm>
        </p:spPr>
        <p:txBody>
          <a:bodyPr/>
          <a:lstStyle/>
          <a:p>
            <a:pPr algn="ctr"/>
            <a:r>
              <a:rPr lang="ru-RU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СПАСИБО ЗА ВНИМАНИЕ!</a:t>
            </a:r>
            <a:endParaRPr lang="ru-RU" dirty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21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826583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5976664"/>
          </a:xfrm>
        </p:spPr>
        <p:txBody>
          <a:bodyPr>
            <a:normAutofit fontScale="77500" lnSpcReduction="20000"/>
          </a:bodyPr>
          <a:lstStyle/>
          <a:p>
            <a:pPr marL="109728" indent="0" algn="just">
              <a:lnSpc>
                <a:spcPct val="120000"/>
              </a:lnSpc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При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осуществлении деятельности в области использования атомной энергии следует учитывать, что в соответствии с распоряжением Президента РФ от 18 марта 2011 № 158-рп «Об организации работы по инкорпорации правовых актов СССР и РСФСР или их отдельных положений в законодательство Российской Федерации и (или) по признанию указанных актов недействующими на территории Российской Федерации» правовые акты СССР и РСФСР подлежат пересмотру.</a:t>
            </a:r>
          </a:p>
          <a:p>
            <a:pPr marL="109728" indent="0" algn="just">
              <a:lnSpc>
                <a:spcPct val="120000"/>
              </a:lnSpc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Так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же статьей 15 Федерального закона № 294-ФЗ введены ограничения по применению регулирующими органами правовых актов СССР и РСФСР при проведении контрольно-надзорных мероприятий.</a:t>
            </a:r>
          </a:p>
          <a:p>
            <a:pPr marL="109728" indent="0" algn="just">
              <a:lnSpc>
                <a:spcPct val="120000"/>
              </a:lnSpc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А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именно, при проведении проверки должностные лица органа государственного контроля (надзора), органа муниципального контроля не вправе проверять выполнение требований, установленных нормативными правовыми актами органов исполнительной власти СССР и РСФСР и не соответствующих законодательству Российской Федерации.</a:t>
            </a:r>
          </a:p>
          <a:p>
            <a:pPr marL="109728" indent="0">
              <a:buNone/>
            </a:pP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3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558521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5976664"/>
          </a:xfrm>
        </p:spPr>
        <p:txBody>
          <a:bodyPr>
            <a:normAutofit fontScale="70000" lnSpcReduction="20000"/>
          </a:bodyPr>
          <a:lstStyle/>
          <a:p>
            <a:pPr marL="109728" indent="0" algn="just">
              <a:lnSpc>
                <a:spcPct val="120000"/>
              </a:lnSpc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Ростехнадзором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издан приказ от 17 октября 2016</a:t>
            </a:r>
            <a:br>
              <a:rPr lang="ru-RU" dirty="0">
                <a:latin typeface="Times New Roman" pitchFamily="18" charset="0"/>
                <a:cs typeface="Times New Roman" pitchFamily="18" charset="0"/>
              </a:rPr>
            </a:br>
            <a:r>
              <a:rPr lang="ru-RU" dirty="0">
                <a:latin typeface="Times New Roman" pitchFamily="18" charset="0"/>
                <a:cs typeface="Times New Roman" pitchFamily="18" charset="0"/>
              </a:rPr>
              <a:t>№ 421 «Об утверждении перечней правовых актов, содержащих обязательные требования, соблюдение которых оценивается при проведении мероприятий по контролю в рамках осуществления видов государственного контроля (надзора), отнесенных к компетенции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Ростехнадзора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».</a:t>
            </a:r>
          </a:p>
          <a:p>
            <a:pPr marL="109728" indent="0" algn="just">
              <a:lnSpc>
                <a:spcPct val="120000"/>
              </a:lnSpc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Приложение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– Перечень актов, применяемых при осуществлении федерального государственного строительного надзора.</a:t>
            </a:r>
          </a:p>
          <a:p>
            <a:pPr marL="109728" indent="0" algn="jus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Приложение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– Перечень актов, применяемых при осуществлении федерального государственного надзора в области использования атомной энергии.</a:t>
            </a:r>
          </a:p>
          <a:p>
            <a:pPr marL="109728" indent="0" algn="jus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Приказ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Ростехнадзора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от 17 октября 2016 года № 421 и соответствующие перечни размещены на официальном сайте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Ростехнадзора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hlinkClick r:id="rId2"/>
              </a:rPr>
              <a:t>www</a:t>
            </a:r>
            <a:r>
              <a:rPr lang="ru-RU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hlinkClick r:id="rId2"/>
              </a:rPr>
              <a:t>.</a:t>
            </a:r>
            <a:r>
              <a:rPr lang="en-US" b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hlinkClick r:id="rId2"/>
              </a:rPr>
              <a:t>gosnadzor</a:t>
            </a:r>
            <a:r>
              <a:rPr lang="ru-RU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hlinkClick r:id="rId2"/>
              </a:rPr>
              <a:t>.</a:t>
            </a:r>
            <a:r>
              <a:rPr lang="en-US" b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hlinkClick r:id="rId2"/>
              </a:rPr>
              <a:t>ru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.).</a:t>
            </a:r>
          </a:p>
          <a:p>
            <a:pPr marL="109728" indent="0" algn="just">
              <a:lnSpc>
                <a:spcPct val="120000"/>
              </a:lnSpc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Также 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Приказом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Ростехнадзора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от 23.05.2017 № 172 утвержден </a:t>
            </a:r>
            <a:br>
              <a:rPr lang="ru-RU" dirty="0">
                <a:latin typeface="Times New Roman" pitchFamily="18" charset="0"/>
                <a:cs typeface="Times New Roman" pitchFamily="18" charset="0"/>
              </a:rPr>
            </a:br>
            <a:r>
              <a:rPr lang="ru-RU" dirty="0">
                <a:latin typeface="Times New Roman" pitchFamily="18" charset="0"/>
                <a:cs typeface="Times New Roman" pitchFamily="18" charset="0"/>
              </a:rPr>
              <a:t>Раздел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II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«Государственное регулирование безопасности при использовании атомной энергии»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Перечнь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нормативных правовых актов и нормативных документов, относящихся к сфере деятельности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Ростехнадзора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>
                <a:latin typeface="Times New Roman" pitchFamily="18" charset="0"/>
                <a:cs typeface="Times New Roman" pitchFamily="18" charset="0"/>
              </a:rPr>
            </a:br>
            <a:r>
              <a:rPr lang="ru-RU" dirty="0">
                <a:latin typeface="Times New Roman" pitchFamily="18" charset="0"/>
                <a:cs typeface="Times New Roman" pitchFamily="18" charset="0"/>
              </a:rPr>
              <a:t>(П-01-01-2017).</a:t>
            </a:r>
          </a:p>
          <a:p>
            <a:pPr marL="109728" indent="0" algn="just">
              <a:buNone/>
            </a:pP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4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704088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544616"/>
          </a:xfrm>
        </p:spPr>
        <p:txBody>
          <a:bodyPr>
            <a:normAutofit lnSpcReduction="10000"/>
          </a:bodyPr>
          <a:lstStyle/>
          <a:p>
            <a:pPr marL="109728" indent="0" algn="ctr">
              <a:buNone/>
            </a:pP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2.1. Изменения Федерального закона от 26.12.2008 г. № 294-ФЗ</a:t>
            </a:r>
            <a:br>
              <a:rPr lang="ru-RU" sz="2000" b="1" dirty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«О защите прав юридических лиц и индивидуальных предпринимателей при осуществлении государственного контроля (надзора) и муниципального контроля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».</a:t>
            </a:r>
          </a:p>
          <a:p>
            <a:pPr marL="109728" indent="0" algn="just">
              <a:buNone/>
            </a:pP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    За </a:t>
            </a:r>
            <a:r>
              <a:rPr lang="ru-RU" sz="1900" dirty="0">
                <a:latin typeface="Times New Roman" pitchFamily="18" charset="0"/>
                <a:cs typeface="Times New Roman" pitchFamily="18" charset="0"/>
              </a:rPr>
              <a:t>время действия Федерального закона № 294-ФЗ года в него было внесено рад изменений касающиеся, например:</a:t>
            </a:r>
          </a:p>
          <a:p>
            <a:pPr marL="109728" lvl="0" indent="0" algn="just">
              <a:buNone/>
            </a:pP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- организации </a:t>
            </a:r>
            <a:r>
              <a:rPr lang="ru-RU" sz="1900" dirty="0">
                <a:latin typeface="Times New Roman" pitchFamily="18" charset="0"/>
                <a:cs typeface="Times New Roman" pitchFamily="18" charset="0"/>
              </a:rPr>
              <a:t>и проведение мероприятий, направленных на профилактику нарушений обязательных требований;</a:t>
            </a:r>
          </a:p>
          <a:p>
            <a:pPr marL="109728" lvl="0" indent="0" algn="just">
              <a:buNone/>
            </a:pP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- объявления </a:t>
            </a:r>
            <a:r>
              <a:rPr lang="ru-RU" sz="1900" dirty="0">
                <a:latin typeface="Times New Roman" pitchFamily="18" charset="0"/>
                <a:cs typeface="Times New Roman" pitchFamily="18" charset="0"/>
              </a:rPr>
              <a:t>предостережения о недопустимости нарушения обязательных требований в соответствии с Постановлением Правительства РФ от 10 февраля 2017 года № 166;</a:t>
            </a:r>
          </a:p>
          <a:p>
            <a:pPr marL="109728" lvl="0" indent="0" algn="just">
              <a:buNone/>
            </a:pP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- организации </a:t>
            </a:r>
            <a:r>
              <a:rPr lang="ru-RU" sz="1900" dirty="0">
                <a:latin typeface="Times New Roman" pitchFamily="18" charset="0"/>
                <a:cs typeface="Times New Roman" pitchFamily="18" charset="0"/>
              </a:rPr>
              <a:t>и проведение мероприятий по контролю без взаимодействия с юридическими лицами, индивидуальными предпринимателями;</a:t>
            </a:r>
          </a:p>
          <a:p>
            <a:pPr marL="109728" lvl="0" indent="0" algn="just">
              <a:buNone/>
            </a:pP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- возможности </a:t>
            </a:r>
            <a:r>
              <a:rPr lang="ru-RU" sz="1900" dirty="0">
                <a:latin typeface="Times New Roman" pitchFamily="18" charset="0"/>
                <a:cs typeface="Times New Roman" pitchFamily="18" charset="0"/>
              </a:rPr>
              <a:t>использования при проведении плановой проверки должностным лицом органа государственного контроля (надзора) проверочных листов (списков контрольных вопросов);</a:t>
            </a:r>
          </a:p>
          <a:p>
            <a:pPr marL="109728" lvl="0" indent="0" algn="just">
              <a:buNone/>
            </a:pP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- обращений </a:t>
            </a:r>
            <a:r>
              <a:rPr lang="ru-RU" sz="1900" dirty="0">
                <a:latin typeface="Times New Roman" pitchFamily="18" charset="0"/>
                <a:cs typeface="Times New Roman" pitchFamily="18" charset="0"/>
              </a:rPr>
              <a:t>и заявлений, которые могут являться основанием для проведения внеплановой проверки;</a:t>
            </a:r>
          </a:p>
          <a:p>
            <a:pPr marL="109728" indent="0" algn="just">
              <a:buNone/>
            </a:pP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pPr marL="109728" indent="0">
              <a:buNone/>
            </a:pPr>
            <a:endParaRPr lang="ru-RU" dirty="0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5</a:t>
            </a:fld>
            <a:endParaRPr lang="ru-RU" dirty="0"/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2. Изменения законодательства.</a:t>
            </a:r>
            <a:br>
              <a:rPr lang="ru-RU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848459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57200" y="188640"/>
            <a:ext cx="8229600" cy="6264696"/>
          </a:xfrm>
        </p:spPr>
        <p:txBody>
          <a:bodyPr>
            <a:normAutofit fontScale="40000" lnSpcReduction="20000"/>
          </a:bodyPr>
          <a:lstStyle/>
          <a:p>
            <a:pPr marL="109728" indent="0" algn="just">
              <a:lnSpc>
                <a:spcPct val="120000"/>
              </a:lnSpc>
              <a:buNone/>
            </a:pPr>
            <a:r>
              <a:rPr lang="ru-RU" sz="4500" dirty="0" smtClean="0">
                <a:latin typeface="Times New Roman" pitchFamily="18" charset="0"/>
                <a:cs typeface="Times New Roman" pitchFamily="18" charset="0"/>
              </a:rPr>
              <a:t>     В соответствии </a:t>
            </a:r>
            <a:r>
              <a:rPr lang="ru-RU" sz="4500" dirty="0">
                <a:latin typeface="Times New Roman" pitchFamily="18" charset="0"/>
                <a:cs typeface="Times New Roman" pitchFamily="18" charset="0"/>
              </a:rPr>
              <a:t>с п. 7, 11 Правил составления и направления предостережения о недопустимости нарушения обязательных требований, подачи юридическим лицом, индивидуальным предпринимателем возражений на такое предостережение и их рассмотрения, уведомления об исполнении такого предостережения, утвержденных постановлением Правительства Российской Федерации от 10.02.2017 № 166, по результатам рассмотрения предостережения юридическим лицом, индивидуальным предпринимателем могут быть поданы в орган государственного контроля (надзора), орган муниципального контроля, направивший предостережение, возражения.</a:t>
            </a:r>
          </a:p>
          <a:p>
            <a:pPr marL="109728" indent="0" algn="just">
              <a:lnSpc>
                <a:spcPct val="120000"/>
              </a:lnSpc>
              <a:buNone/>
            </a:pPr>
            <a:r>
              <a:rPr lang="ru-RU" sz="4500" dirty="0" smtClean="0">
                <a:latin typeface="Times New Roman" pitchFamily="18" charset="0"/>
                <a:cs typeface="Times New Roman" pitchFamily="18" charset="0"/>
              </a:rPr>
              <a:t>     При </a:t>
            </a:r>
            <a:r>
              <a:rPr lang="ru-RU" sz="4500" dirty="0">
                <a:latin typeface="Times New Roman" pitchFamily="18" charset="0"/>
                <a:cs typeface="Times New Roman" pitchFamily="18" charset="0"/>
              </a:rPr>
              <a:t>отсутствии возражений юридическое лицо, индивидуальный предприниматель в указанный в предостережении срок направляет в орган государственного контроля (надзора), орган муниципального контроля, уведомление об исполнении </a:t>
            </a:r>
            <a:r>
              <a:rPr lang="ru-RU" sz="4500" dirty="0" smtClean="0">
                <a:latin typeface="Times New Roman" pitchFamily="18" charset="0"/>
                <a:cs typeface="Times New Roman" pitchFamily="18" charset="0"/>
              </a:rPr>
              <a:t>предостережения.</a:t>
            </a:r>
          </a:p>
          <a:p>
            <a:pPr marL="109728" indent="0" algn="just">
              <a:lnSpc>
                <a:spcPct val="120000"/>
              </a:lnSpc>
              <a:buNone/>
            </a:pPr>
            <a:r>
              <a:rPr lang="ru-RU" sz="4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500" dirty="0" smtClean="0">
                <a:latin typeface="Times New Roman" pitchFamily="18" charset="0"/>
                <a:cs typeface="Times New Roman" pitchFamily="18" charset="0"/>
              </a:rPr>
              <a:t>    Правилами </a:t>
            </a:r>
            <a:r>
              <a:rPr lang="ru-RU" sz="4500" dirty="0">
                <a:latin typeface="Times New Roman" pitchFamily="18" charset="0"/>
                <a:cs typeface="Times New Roman" pitchFamily="18" charset="0"/>
              </a:rPr>
              <a:t>предусмотрена обязанность юридического лица, индивидуального предпринимателя по предоставлению в орган государственного контроля (надзора) ответ на предостережение в виде возражений или уведомления</a:t>
            </a:r>
            <a:r>
              <a:rPr lang="ru-RU" sz="45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109728" indent="0" algn="just">
              <a:lnSpc>
                <a:spcPct val="120000"/>
              </a:lnSpc>
              <a:buNone/>
            </a:pPr>
            <a:r>
              <a:rPr lang="ru-RU" sz="4500" dirty="0" smtClean="0">
                <a:latin typeface="Times New Roman" pitchFamily="18" charset="0"/>
                <a:cs typeface="Times New Roman" pitchFamily="18" charset="0"/>
              </a:rPr>
              <a:t>     Непредставление </a:t>
            </a:r>
            <a:r>
              <a:rPr lang="ru-RU" sz="4500" dirty="0">
                <a:latin typeface="Times New Roman" pitchFamily="18" charset="0"/>
                <a:cs typeface="Times New Roman" pitchFamily="18" charset="0"/>
              </a:rPr>
              <a:t>юридическим лицом, индивидуальным предпринимателем ответа на предостережение образует состав правонарушения, ответственность за которое предусмотрена ст. </a:t>
            </a:r>
            <a:r>
              <a:rPr lang="ru-RU" sz="4500" dirty="0">
                <a:latin typeface="Times New Roman" pitchFamily="18" charset="0"/>
                <a:cs typeface="Times New Roman" pitchFamily="18" charset="0"/>
              </a:rPr>
              <a:t>19.7 КоАП РФ.</a:t>
            </a:r>
          </a:p>
          <a:p>
            <a:pPr marL="109728" indent="0" algn="just">
              <a:lnSpc>
                <a:spcPct val="120000"/>
              </a:lnSpc>
              <a:buNone/>
            </a:pP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marL="109728" indent="0">
              <a:buNone/>
            </a:pPr>
            <a:endParaRPr lang="ru-RU" dirty="0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6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299551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57200" y="1481330"/>
            <a:ext cx="8229600" cy="4755982"/>
          </a:xfrm>
        </p:spPr>
        <p:txBody>
          <a:bodyPr>
            <a:normAutofit fontScale="70000" lnSpcReduction="20000"/>
          </a:bodyPr>
          <a:lstStyle/>
          <a:p>
            <a:pPr marL="109728" indent="0" algn="just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Приняты следующие Федеральные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законы:</a:t>
            </a:r>
          </a:p>
          <a:p>
            <a:pPr marL="109728" indent="0" algn="jus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- Федеральный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закон от 23.05.2018 № 118-ФЗ «О внесении изменений в статью 26 Федерального закона «Об использовании атомной энергии» и признании утратившими силу отдельных положений законодательных актов Российской Федерации».</a:t>
            </a:r>
          </a:p>
          <a:p>
            <a:pPr marL="109728" indent="0" algn="jus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- Федеральный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закон от 19.07.2018 № 204-ФЗ «О внесении изменений в Федеральный закон «Об организации предоставления государственных и муниципальных услуг» в части установления дополнительных гарантий граждан при получении государственных и муниципальных услуг».</a:t>
            </a:r>
          </a:p>
          <a:p>
            <a:pPr marL="109728" indent="0" algn="jus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-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Федеральный закон от 03.08.2018 № 316-ФЗ «О внесении изменений в Федеральный закон «О защите прав юридических лиц и индивидуальных предпринимателей при осуществлении государственного контроля (надзора) и муниципального контроля» </a:t>
            </a:r>
          </a:p>
          <a:p>
            <a:pPr marL="109728" indent="0" algn="jus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-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Федеральный закон от 03.08.2018 № 330-ФЗ «О внесении изменения в статью 51 Градостроительного кодекса Российской Федерации».</a:t>
            </a:r>
          </a:p>
          <a:p>
            <a:pPr marL="109728" indent="0" algn="jus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-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Федеральный закон от 03.08.2018 № 342-Ф3 «О внесении изменений в Градостроительный кодекс Российской Федерации и отдельные законодательные акты Российской Федерации».</a:t>
            </a:r>
          </a:p>
          <a:p>
            <a:pPr marL="109728" indent="0">
              <a:buNone/>
            </a:pPr>
            <a:endParaRPr lang="ru-RU" dirty="0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7</a:t>
            </a:fld>
            <a:endParaRPr lang="ru-RU" dirty="0"/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57200" y="476672"/>
            <a:ext cx="8229600" cy="108012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100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2.2. Обзор изменений федерального законодательства в сфере деятельности </a:t>
            </a:r>
            <a:r>
              <a:rPr lang="ru-RU" sz="3100" dirty="0" err="1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Ростехнадзора</a:t>
            </a:r>
            <a:r>
              <a:rPr lang="ru-RU" sz="3100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в 2018 году</a:t>
            </a:r>
            <a:r>
              <a:rPr lang="ru-RU" dirty="0">
                <a:effectLst/>
              </a:rPr>
              <a:t/>
            </a:r>
            <a:br>
              <a:rPr lang="ru-RU" dirty="0">
                <a:effectLst/>
              </a:rPr>
            </a:b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734304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57200" y="1772816"/>
            <a:ext cx="8229600" cy="4234477"/>
          </a:xfrm>
        </p:spPr>
        <p:txBody>
          <a:bodyPr>
            <a:normAutofit/>
          </a:bodyPr>
          <a:lstStyle/>
          <a:p>
            <a:pPr marL="109728" indent="0" algn="just">
              <a:lnSpc>
                <a:spcPct val="150000"/>
              </a:lnSpc>
              <a:buNone/>
            </a:pP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1. Постановление 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Правительства Российской Федерации от 26.06.2018 № 731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«О нормативах допустимых выбросов радиоактивных веществ и нормативах допустимых сбросов радиоактивных веществ, а также о выдаче разрешений на выбросы радиоактивных веществ, разрешений на сбросы радиоактивных веществ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»;</a:t>
            </a:r>
          </a:p>
          <a:p>
            <a:pPr marL="109728" indent="0" algn="just">
              <a:lnSpc>
                <a:spcPct val="150000"/>
              </a:lnSpc>
              <a:buNone/>
            </a:pP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Постановление 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Правительства Российской Федерации от 06.07.2018 № 793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«О внесении изменения в Положение о Федеральной службе по экологическому, технологическому и атомному надзору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»;</a:t>
            </a:r>
          </a:p>
          <a:p>
            <a:pPr marL="109728" indent="0" algn="just">
              <a:buNone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1800" dirty="0">
              <a:latin typeface="Times New Roman" pitchFamily="18" charset="0"/>
              <a:cs typeface="Times New Roman" pitchFamily="18" charset="0"/>
            </a:endParaRPr>
          </a:p>
          <a:p>
            <a:pPr marL="452628" indent="-342900">
              <a:buAutoNum type="arabicPeriod"/>
            </a:pPr>
            <a:endParaRPr lang="ru-RU" sz="1800" dirty="0" smtClean="0">
              <a:latin typeface="Times New Roman" pitchFamily="18" charset="0"/>
              <a:cs typeface="Times New Roman" pitchFamily="18" charset="0"/>
            </a:endParaRPr>
          </a:p>
          <a:p>
            <a:pPr marL="452628" indent="-342900">
              <a:buAutoNum type="arabicPeriod"/>
            </a:pPr>
            <a:endParaRPr lang="ru-RU" sz="1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8</a:t>
            </a:fld>
            <a:endParaRPr lang="ru-RU" dirty="0"/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49817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600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2.3. Приняты следующие акты Правительства Российской Федерации:</a:t>
            </a:r>
            <a:r>
              <a:rPr lang="ru-RU" dirty="0">
                <a:effectLst/>
              </a:rPr>
              <a:t/>
            </a:r>
            <a:br>
              <a:rPr lang="ru-RU" dirty="0">
                <a:effectLst/>
              </a:rPr>
            </a:b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05780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109728" lvl="4" indent="0" algn="just">
              <a:lnSpc>
                <a:spcPct val="110000"/>
              </a:lnSpc>
              <a:spcBef>
                <a:spcPts val="400"/>
              </a:spcBef>
              <a:buClr>
                <a:schemeClr val="accent1"/>
              </a:buClr>
              <a:buSzPct val="68000"/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ru-RU" sz="1900" b="1" dirty="0" smtClean="0">
                <a:latin typeface="Times New Roman" pitchFamily="18" charset="0"/>
                <a:cs typeface="Times New Roman" pitchFamily="18" charset="0"/>
              </a:rPr>
              <a:t> 1. Приказ </a:t>
            </a:r>
            <a:r>
              <a:rPr lang="ru-RU" sz="1900" b="1" dirty="0" err="1">
                <a:latin typeface="Times New Roman" pitchFamily="18" charset="0"/>
                <a:cs typeface="Times New Roman" pitchFamily="18" charset="0"/>
              </a:rPr>
              <a:t>Ростехнадзора</a:t>
            </a:r>
            <a:r>
              <a:rPr lang="ru-RU" sz="1900" b="1" dirty="0">
                <a:latin typeface="Times New Roman" pitchFamily="18" charset="0"/>
                <a:cs typeface="Times New Roman" pitchFamily="18" charset="0"/>
              </a:rPr>
              <a:t> от</a:t>
            </a:r>
            <a:r>
              <a:rPr lang="ru-RU" sz="1900" dirty="0">
                <a:latin typeface="Times New Roman" pitchFamily="18" charset="0"/>
                <a:cs typeface="Times New Roman" pitchFamily="18" charset="0"/>
              </a:rPr>
              <a:t> 06.02.2018 № 52 «Об утверждении Федеральных норм и правил в области использования атомной энергии «Правила оценки соответствия продукции, для которой устанавливаются требования, связанные с обеспечением безопасности в области использования атомной энергии, а также процессов ее проектирования (включая изыскания), производства, строительства, монтажа, наладки, эксплуатации, хранения, перевозки, реализации, утилизации и захоронения» (зарегистрирован Минюстом России 07.03.2018, регистрационный № 50282),   НП-071-18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109728" lvl="4" indent="0">
              <a:spcBef>
                <a:spcPts val="400"/>
              </a:spcBef>
              <a:buClr>
                <a:schemeClr val="accent1"/>
              </a:buClr>
              <a:buSzPct val="68000"/>
              <a:buNone/>
            </a:pPr>
            <a:endParaRPr lang="ru-RU" sz="1900" dirty="0" smtClean="0">
              <a:latin typeface="Times New Roman" pitchFamily="18" charset="0"/>
              <a:cs typeface="Times New Roman" pitchFamily="18" charset="0"/>
            </a:endParaRPr>
          </a:p>
          <a:p>
            <a:pPr marL="109728" lvl="4" indent="0" algn="just">
              <a:lnSpc>
                <a:spcPct val="110000"/>
              </a:lnSpc>
              <a:spcBef>
                <a:spcPts val="400"/>
              </a:spcBef>
              <a:buClr>
                <a:schemeClr val="accent1"/>
              </a:buClr>
              <a:buSzPct val="68000"/>
              <a:buNone/>
            </a:pPr>
            <a:r>
              <a:rPr lang="ru-RU" sz="1900" b="1" dirty="0" smtClean="0">
                <a:latin typeface="Times New Roman" pitchFamily="18" charset="0"/>
                <a:cs typeface="Times New Roman" pitchFamily="18" charset="0"/>
              </a:rPr>
              <a:t>      2. Приказ </a:t>
            </a:r>
            <a:r>
              <a:rPr lang="ru-RU" sz="1900" b="1" dirty="0" err="1">
                <a:latin typeface="Times New Roman" pitchFamily="18" charset="0"/>
                <a:cs typeface="Times New Roman" pitchFamily="18" charset="0"/>
              </a:rPr>
              <a:t>Ростехнадзора</a:t>
            </a:r>
            <a:r>
              <a:rPr lang="ru-RU" sz="1900" b="1" dirty="0">
                <a:latin typeface="Times New Roman" pitchFamily="18" charset="0"/>
                <a:cs typeface="Times New Roman" pitchFamily="18" charset="0"/>
              </a:rPr>
              <a:t> от 02.03.2018 № 92 </a:t>
            </a:r>
            <a:r>
              <a:rPr lang="ru-RU" sz="1900" dirty="0">
                <a:latin typeface="Times New Roman" pitchFamily="18" charset="0"/>
                <a:cs typeface="Times New Roman" pitchFamily="18" charset="0"/>
              </a:rPr>
              <a:t>«Об утверждении Федеральных норм и правил в области использования атомной энергии «Правила устройства и безопасной эксплуатации грузоподъемных машин и механизмов, применяемых на объектах использования атомной энергии» (зарегистрирован Минюстом России 02.04.2018, регистрационный № 50582), НП-043-18;</a:t>
            </a:r>
          </a:p>
          <a:p>
            <a:pPr marL="109728" lvl="4" indent="0">
              <a:spcBef>
                <a:spcPts val="400"/>
              </a:spcBef>
              <a:buClr>
                <a:schemeClr val="accent1"/>
              </a:buClr>
              <a:buSzPct val="68000"/>
              <a:buNone/>
            </a:pP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marL="109728" indent="0">
              <a:buNone/>
            </a:pPr>
            <a:endParaRPr lang="ru-RU" dirty="0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9</a:t>
            </a:fld>
            <a:endParaRPr lang="ru-RU" dirty="0"/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57200" y="548680"/>
            <a:ext cx="8229600" cy="108012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100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2.4. Утверждены следующие федеральные нормы и правила в области использования атомной энергии:</a:t>
            </a:r>
            <a:r>
              <a:rPr lang="ru-RU" dirty="0">
                <a:effectLst/>
              </a:rPr>
              <a:t/>
            </a:r>
            <a:br>
              <a:rPr lang="ru-RU" dirty="0">
                <a:effectLst/>
              </a:rPr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558169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636</TotalTime>
  <Words>2060</Words>
  <Application>Microsoft Office PowerPoint</Application>
  <PresentationFormat>Экран (4:3)</PresentationFormat>
  <Paragraphs>111</Paragraphs>
  <Slides>21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2" baseType="lpstr">
      <vt:lpstr>Открытая</vt:lpstr>
      <vt:lpstr>Федеральная служба по экологическому, технологическому и атомному надзору  Уральское МТУ по надзору за ЯРБ Ростехнадзора </vt:lpstr>
      <vt:lpstr>1. Разработка, внедрение и применение нормативно-правовых актов, используемых в области использования атомной энергии.</vt:lpstr>
      <vt:lpstr>Презентация PowerPoint</vt:lpstr>
      <vt:lpstr>Презентация PowerPoint</vt:lpstr>
      <vt:lpstr>2. Изменения законодательства. </vt:lpstr>
      <vt:lpstr>Презентация PowerPoint</vt:lpstr>
      <vt:lpstr>2.2. Обзор изменений федерального законодательства в сфере деятельности Ростехнадзора в 2018 году </vt:lpstr>
      <vt:lpstr>2.3. Приняты следующие акты Правительства Российской Федерации: </vt:lpstr>
      <vt:lpstr>2.4. Утверждены следующие федеральные нормы и правила в области использования атомной энергии: </vt:lpstr>
      <vt:lpstr>Презентация PowerPoint</vt:lpstr>
      <vt:lpstr>Презентация PowerPoint</vt:lpstr>
      <vt:lpstr>2.5. Внесены изменения в следующие федеральные нормы и правила в области использования атомной энергии: </vt:lpstr>
      <vt:lpstr>Презентация PowerPoint</vt:lpstr>
      <vt:lpstr>Презентация PowerPoint</vt:lpstr>
      <vt:lpstr>2.6. Внесены изменения в следующие административные регламенты: </vt:lpstr>
      <vt:lpstr>Презентация PowerPoint</vt:lpstr>
      <vt:lpstr>2.7. Иные нормативные правовые акты Ростехнадзора, принятые в 2018 году: </vt:lpstr>
      <vt:lpstr>2.8. В 2018 году в Минюсте России прошли государственную регистрацию следующие нормативные правовые акты Ростехнадзора, принятые в 2017 году: </vt:lpstr>
      <vt:lpstr>2.9. Руководства по безопасности, выпущенные Ростехнадзором в 2018 году. </vt:lpstr>
      <vt:lpstr>Презентация PowerPoint</vt:lpstr>
      <vt:lpstr>СПАСИБО ЗА ВНИМАНИЕ!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Федеральная служба по экологическому, технологическому и атомному надзору   Уральское МТУ по надзору за ЯРБ Ростехнадзора</dc:title>
  <dc:creator>Асатова Наиля Наилевна</dc:creator>
  <cp:lastModifiedBy>Наиля Наилевна Асатова</cp:lastModifiedBy>
  <cp:revision>99</cp:revision>
  <dcterms:created xsi:type="dcterms:W3CDTF">2017-08-28T09:18:29Z</dcterms:created>
  <dcterms:modified xsi:type="dcterms:W3CDTF">2018-09-27T05:43:48Z</dcterms:modified>
</cp:coreProperties>
</file>